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embeddings/oleObject1.bin" ContentType="application/vnd.openxmlformats-officedocument.oleObject"/>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embeddings/oleObject2.bin" ContentType="application/vnd.openxmlformats-officedocument.oleObject"/>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embeddings/oleObject3.bin" ContentType="application/vnd.openxmlformats-officedocument.oleObject"/>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5" r:id="rId4"/>
    <p:sldId id="264" r:id="rId5"/>
    <p:sldId id="269" r:id="rId6"/>
    <p:sldId id="261" r:id="rId7"/>
    <p:sldId id="271" r:id="rId8"/>
    <p:sldId id="273" r:id="rId9"/>
    <p:sldId id="263" r:id="rId10"/>
    <p:sldId id="266" r:id="rId11"/>
    <p:sldId id="268" r:id="rId12"/>
    <p:sldId id="267" r:id="rId13"/>
    <p:sldId id="262" r:id="rId14"/>
    <p:sldId id="270" r:id="rId15"/>
    <p:sldId id="274" r:id="rId16"/>
    <p:sldId id="276" r:id="rId17"/>
    <p:sldId id="278" r:id="rId18"/>
    <p:sldId id="257" r:id="rId19"/>
    <p:sldId id="258" r:id="rId20"/>
    <p:sldId id="279" r:id="rId21"/>
    <p:sldId id="275" r:id="rId22"/>
    <p:sldId id="260"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80" d="100"/>
          <a:sy n="80" d="100"/>
        </p:scale>
        <p:origin x="-19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tags" Target="tags/tag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5D1806-2FAC-41FC-9DCB-CBF704BA0E2F}" type="datetimeFigureOut">
              <a:rPr lang="en-US" smtClean="0"/>
              <a:pPr/>
              <a:t>4/8/12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BE753-DBDB-47F6-B955-3023CAE9F4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D1806-2FAC-41FC-9DCB-CBF704BA0E2F}" type="datetimeFigureOut">
              <a:rPr lang="en-US" smtClean="0"/>
              <a:pPr/>
              <a:t>4/8/12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BE753-DBDB-47F6-B955-3023CAE9F4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D1806-2FAC-41FC-9DCB-CBF704BA0E2F}" type="datetimeFigureOut">
              <a:rPr lang="en-US" smtClean="0"/>
              <a:pPr/>
              <a:t>4/8/12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BE753-DBDB-47F6-B955-3023CAE9F4D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A56D1-BB7A-4042-92AC-6FB7066571DC}" type="datetimeFigureOut">
              <a:rPr lang="en-US" smtClean="0"/>
              <a:pPr/>
              <a:t>4/8/12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D9E1F-1831-4049-85B9-7DD0762F762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D1806-2FAC-41FC-9DCB-CBF704BA0E2F}" type="datetimeFigureOut">
              <a:rPr lang="en-US" smtClean="0"/>
              <a:pPr/>
              <a:t>4/8/12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BE753-DBDB-47F6-B955-3023CAE9F4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D1806-2FAC-41FC-9DCB-CBF704BA0E2F}" type="datetimeFigureOut">
              <a:rPr lang="en-US" smtClean="0"/>
              <a:pPr/>
              <a:t>4/8/12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BE753-DBDB-47F6-B955-3023CAE9F4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5D1806-2FAC-41FC-9DCB-CBF704BA0E2F}" type="datetimeFigureOut">
              <a:rPr lang="en-US" smtClean="0"/>
              <a:pPr/>
              <a:t>4/8/12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BE753-DBDB-47F6-B955-3023CAE9F4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5D1806-2FAC-41FC-9DCB-CBF704BA0E2F}" type="datetimeFigureOut">
              <a:rPr lang="en-US" smtClean="0"/>
              <a:pPr/>
              <a:t>4/8/12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EBE753-DBDB-47F6-B955-3023CAE9F4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5D1806-2FAC-41FC-9DCB-CBF704BA0E2F}" type="datetimeFigureOut">
              <a:rPr lang="en-US" smtClean="0"/>
              <a:pPr/>
              <a:t>4/8/12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EBE753-DBDB-47F6-B955-3023CAE9F4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D1806-2FAC-41FC-9DCB-CBF704BA0E2F}" type="datetimeFigureOut">
              <a:rPr lang="en-US" smtClean="0"/>
              <a:pPr/>
              <a:t>4/8/12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EBE753-DBDB-47F6-B955-3023CAE9F4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D1806-2FAC-41FC-9DCB-CBF704BA0E2F}" type="datetimeFigureOut">
              <a:rPr lang="en-US" smtClean="0"/>
              <a:pPr/>
              <a:t>4/8/12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BE753-DBDB-47F6-B955-3023CAE9F4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D1806-2FAC-41FC-9DCB-CBF704BA0E2F}" type="datetimeFigureOut">
              <a:rPr lang="en-US" smtClean="0"/>
              <a:pPr/>
              <a:t>4/8/12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BE753-DBDB-47F6-B955-3023CAE9F4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D1806-2FAC-41FC-9DCB-CBF704BA0E2F}" type="datetimeFigureOut">
              <a:rPr lang="en-US" smtClean="0"/>
              <a:pPr/>
              <a:t>4/8/12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BE753-DBDB-47F6-B955-3023CAE9F4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Layout" Target="../slideLayouts/slideLayout12.xml"/><Relationship Id="rId6" Type="http://schemas.openxmlformats.org/officeDocument/2006/relationships/oleObject" Target="../embeddings/oleObject1.bin"/><Relationship Id="rId7"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slideLayout" Target="../slideLayouts/slideLayout12.xml"/><Relationship Id="rId6" Type="http://schemas.openxmlformats.org/officeDocument/2006/relationships/oleObject" Target="../embeddings/oleObject2.bin"/><Relationship Id="rId7"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slideLayout" Target="../slideLayouts/slideLayout12.xml"/><Relationship Id="rId6" Type="http://schemas.openxmlformats.org/officeDocument/2006/relationships/oleObject" Target="../embeddings/oleObject3.bin"/><Relationship Id="rId7"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tags" Target="../tags/tag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tags" Target="../tags/tag14.xml"/><Relationship Id="rId6" Type="http://schemas.openxmlformats.org/officeDocument/2006/relationships/slideLayout" Target="../slideLayouts/slideLayout12.xml"/><Relationship Id="rId7" Type="http://schemas.openxmlformats.org/officeDocument/2006/relationships/oleObject" Target="../embeddings/oleObject4.bin"/><Relationship Id="rId8"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tags" Target="../tags/tag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Engaging Students in a </a:t>
            </a:r>
            <a:br>
              <a:rPr lang="en-US" dirty="0" smtClean="0"/>
            </a:br>
            <a:r>
              <a:rPr lang="en-US" sz="15300" dirty="0" smtClean="0"/>
              <a:t>Large</a:t>
            </a:r>
            <a:r>
              <a:rPr lang="en-US" dirty="0" smtClean="0"/>
              <a:t> Class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21.jpg"/>
          <p:cNvPicPr>
            <a:picLocks noChangeAspect="1"/>
          </p:cNvPicPr>
          <p:nvPr/>
        </p:nvPicPr>
        <p:blipFill>
          <a:blip r:embed="rId2" cstate="print"/>
          <a:stretch>
            <a:fillRect/>
          </a:stretch>
        </p:blipFill>
        <p:spPr>
          <a:xfrm>
            <a:off x="-348" y="1295400"/>
            <a:ext cx="9220548" cy="4038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15.jpg"/>
          <p:cNvPicPr>
            <a:picLocks noChangeAspect="1"/>
          </p:cNvPicPr>
          <p:nvPr/>
        </p:nvPicPr>
        <p:blipFill>
          <a:blip r:embed="rId2" cstate="print"/>
          <a:stretch>
            <a:fillRect/>
          </a:stretch>
        </p:blipFill>
        <p:spPr>
          <a:xfrm>
            <a:off x="-266986" y="0"/>
            <a:ext cx="10312782"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19.jpg"/>
          <p:cNvPicPr>
            <a:picLocks noChangeAspect="1"/>
          </p:cNvPicPr>
          <p:nvPr/>
        </p:nvPicPr>
        <p:blipFill>
          <a:blip r:embed="rId2" cstate="print"/>
          <a:stretch>
            <a:fillRect/>
          </a:stretch>
        </p:blipFill>
        <p:spPr>
          <a:xfrm>
            <a:off x="-609600" y="0"/>
            <a:ext cx="10312781"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1.jpg"/>
          <p:cNvPicPr>
            <a:picLocks noChangeAspect="1"/>
          </p:cNvPicPr>
          <p:nvPr/>
        </p:nvPicPr>
        <p:blipFill>
          <a:blip r:embed="rId2" cstate="print"/>
          <a:stretch>
            <a:fillRect/>
          </a:stretch>
        </p:blipFill>
        <p:spPr>
          <a:xfrm>
            <a:off x="-732945" y="-152400"/>
            <a:ext cx="10566034" cy="7010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portout.jpg"/>
          <p:cNvPicPr>
            <a:picLocks noChangeAspect="1"/>
          </p:cNvPicPr>
          <p:nvPr/>
        </p:nvPicPr>
        <p:blipFill>
          <a:blip r:embed="rId2" cstate="print"/>
          <a:stretch>
            <a:fillRect/>
          </a:stretch>
        </p:blipFill>
        <p:spPr>
          <a:xfrm>
            <a:off x="-68385" y="533400"/>
            <a:ext cx="9212385" cy="57485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Autofit/>
          </a:bodyPr>
          <a:lstStyle/>
          <a:p>
            <a:r>
              <a:rPr lang="en-US" sz="3600" dirty="0" smtClean="0"/>
              <a:t>Which water-related disease source do you consider of greatest importance, globally?</a:t>
            </a:r>
            <a:endParaRPr lang="en-US" sz="3600" dirty="0"/>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1028"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457200" y="1874837"/>
            <a:ext cx="4114800" cy="4525963"/>
          </a:xfrm>
        </p:spPr>
        <p:txBody>
          <a:bodyPr>
            <a:noAutofit/>
          </a:bodyPr>
          <a:lstStyle/>
          <a:p>
            <a:pPr marL="514350" indent="-514350">
              <a:buFont typeface="Arial" pitchFamily="34" charset="0"/>
              <a:buAutoNum type="arabicPeriod"/>
            </a:pPr>
            <a:r>
              <a:rPr lang="en-US" dirty="0" smtClean="0"/>
              <a:t>Water-borne pathogens</a:t>
            </a:r>
          </a:p>
          <a:p>
            <a:pPr marL="514350" indent="-514350">
              <a:buFont typeface="Arial" pitchFamily="34" charset="0"/>
              <a:buAutoNum type="arabicPeriod"/>
            </a:pPr>
            <a:r>
              <a:rPr lang="en-US" dirty="0" smtClean="0"/>
              <a:t>Inadequate water</a:t>
            </a:r>
          </a:p>
          <a:p>
            <a:pPr marL="514350" indent="-514350">
              <a:buFont typeface="Arial" pitchFamily="34" charset="0"/>
              <a:buAutoNum type="arabicPeriod"/>
            </a:pPr>
            <a:r>
              <a:rPr lang="en-US" dirty="0" smtClean="0"/>
              <a:t>Water-breeding insect vector</a:t>
            </a:r>
          </a:p>
          <a:p>
            <a:pPr marL="514350" indent="-514350">
              <a:buFont typeface="Arial" pitchFamily="34" charset="0"/>
              <a:buAutoNum type="arabicPeriod"/>
            </a:pPr>
            <a:r>
              <a:rPr lang="en-US" dirty="0" smtClean="0"/>
              <a:t>Water-borne toxicant</a:t>
            </a:r>
            <a:endParaRPr lang="en-US" dirty="0"/>
          </a:p>
        </p:txBody>
      </p:sp>
    </p:spTree>
    <p:custDataLst>
      <p:tags r:id="rId2"/>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Autofit/>
          </a:bodyPr>
          <a:lstStyle/>
          <a:p>
            <a:r>
              <a:rPr lang="en-US" sz="3600" dirty="0" smtClean="0"/>
              <a:t>Which water-related disease source do you consider of greatest importance, globally?</a:t>
            </a:r>
            <a:endParaRPr lang="en-US" sz="3600" dirty="0"/>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2052"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457200" y="1874837"/>
            <a:ext cx="4114800" cy="4525963"/>
          </a:xfrm>
        </p:spPr>
        <p:txBody>
          <a:bodyPr>
            <a:noAutofit/>
          </a:bodyPr>
          <a:lstStyle/>
          <a:p>
            <a:pPr marL="514350" indent="-514350">
              <a:buFont typeface="Arial" pitchFamily="34" charset="0"/>
              <a:buAutoNum type="arabicPeriod"/>
            </a:pPr>
            <a:r>
              <a:rPr lang="en-US" dirty="0" smtClean="0"/>
              <a:t>Water-borne pathogens</a:t>
            </a:r>
          </a:p>
          <a:p>
            <a:pPr marL="514350" indent="-514350">
              <a:buFont typeface="Arial" pitchFamily="34" charset="0"/>
              <a:buAutoNum type="arabicPeriod"/>
            </a:pPr>
            <a:r>
              <a:rPr lang="en-US" dirty="0" smtClean="0"/>
              <a:t>Inadequate water</a:t>
            </a:r>
          </a:p>
          <a:p>
            <a:pPr marL="514350" indent="-514350">
              <a:buFont typeface="Arial" pitchFamily="34" charset="0"/>
              <a:buAutoNum type="arabicPeriod"/>
            </a:pPr>
            <a:r>
              <a:rPr lang="en-US" dirty="0" smtClean="0"/>
              <a:t>Water-breeding insect vector</a:t>
            </a:r>
          </a:p>
          <a:p>
            <a:pPr marL="514350" indent="-514350">
              <a:buFont typeface="Arial" pitchFamily="34" charset="0"/>
              <a:buAutoNum type="arabicPeriod"/>
            </a:pPr>
            <a:r>
              <a:rPr lang="en-US" dirty="0" smtClean="0"/>
              <a:t>Water-borne toxicant</a:t>
            </a:r>
            <a:endParaRPr lang="en-US" dirty="0"/>
          </a:p>
        </p:txBody>
      </p:sp>
    </p:spTree>
    <p:custDataLst>
      <p:tags r:id="rId2"/>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rmAutofit fontScale="90000"/>
          </a:bodyPr>
          <a:lstStyle/>
          <a:p>
            <a:r>
              <a:rPr lang="en-US" dirty="0" smtClean="0"/>
              <a:t>“I have disinfected my own </a:t>
            </a:r>
            <a:br>
              <a:rPr lang="en-US" dirty="0" smtClean="0"/>
            </a:br>
            <a:r>
              <a:rPr lang="en-US" dirty="0" smtClean="0"/>
              <a:t>drinking water"</a:t>
            </a:r>
            <a:endParaRPr lang="en-US" dirty="0"/>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4100"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457200" y="2408237"/>
            <a:ext cx="4114800" cy="4525963"/>
          </a:xfrm>
        </p:spPr>
        <p:txBody>
          <a:bodyPr>
            <a:noAutofit/>
          </a:bodyPr>
          <a:lstStyle/>
          <a:p>
            <a:pPr marL="514350" indent="-514350">
              <a:buFont typeface="Arial" pitchFamily="34" charset="0"/>
              <a:buAutoNum type="arabicPeriod"/>
            </a:pPr>
            <a:r>
              <a:rPr lang="en-US" dirty="0" smtClean="0"/>
              <a:t>Yes</a:t>
            </a:r>
          </a:p>
          <a:p>
            <a:pPr marL="514350" indent="-514350">
              <a:buFont typeface="Arial" pitchFamily="34" charset="0"/>
              <a:buAutoNum type="arabicPeriod"/>
            </a:pPr>
            <a:r>
              <a:rPr lang="en-US" dirty="0" smtClean="0"/>
              <a:t>No</a:t>
            </a:r>
            <a:endParaRPr lang="en-US" dirty="0"/>
          </a:p>
        </p:txBody>
      </p:sp>
    </p:spTree>
    <p:custDataLst>
      <p:tags r:id="rId2"/>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Clickers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A teacher poses a multiple-choice question to his or her students</a:t>
            </a:r>
            <a:r>
              <a:rPr lang="en-US" dirty="0" smtClean="0"/>
              <a:t> via a computer projector.</a:t>
            </a:r>
          </a:p>
          <a:p>
            <a:r>
              <a:rPr lang="en-US" b="1" dirty="0" smtClean="0"/>
              <a:t>Each student submits an answer to the question using a handheld transmitter (a “clicker”)</a:t>
            </a:r>
            <a:r>
              <a:rPr lang="en-US" dirty="0" smtClean="0"/>
              <a:t> that beams a radio-frequency signal to a receiver attached to the teacher’s computer.</a:t>
            </a:r>
          </a:p>
          <a:p>
            <a:r>
              <a:rPr lang="en-US" b="1" dirty="0" smtClean="0"/>
              <a:t>Software on the teacher’s computer collects the students’ answers and produces a bar chart </a:t>
            </a:r>
            <a:r>
              <a:rPr lang="en-US" dirty="0" smtClean="0"/>
              <a:t>showing how many students chose each of the answer choices.</a:t>
            </a:r>
          </a:p>
          <a:p>
            <a:r>
              <a:rPr lang="en-US" b="1" dirty="0" smtClean="0"/>
              <a:t>The teacher makes “on the fly” instructional choices in response to the bar chart</a:t>
            </a:r>
            <a:r>
              <a:rPr lang="en-US" dirty="0" smtClean="0"/>
              <a:t> by, for example, leading students in a discussion of the merits of each answer choice or asking students to discuss the question in small groups.</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“Putting up your hand in class is pretty complex thing, kind of dangerous, socially and academically. But everyone is willing to give anonymous answers. Everyone is equally involved and the answers are honest. And fast.”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deshot-class.jpg"/>
          <p:cNvPicPr>
            <a:picLocks noChangeAspect="1"/>
          </p:cNvPicPr>
          <p:nvPr/>
        </p:nvPicPr>
        <p:blipFill>
          <a:blip r:embed="rId2" cstate="print"/>
          <a:stretch>
            <a:fillRect/>
          </a:stretch>
        </p:blipFill>
        <p:spPr>
          <a:xfrm>
            <a:off x="-813563" y="0"/>
            <a:ext cx="10312782"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rmAutofit fontScale="90000"/>
          </a:bodyPr>
          <a:lstStyle/>
          <a:p>
            <a:r>
              <a:rPr lang="en-US" dirty="0" smtClean="0"/>
              <a:t>What do we mean by a credit hour?</a:t>
            </a:r>
            <a:endParaRPr lang="en-US" dirty="0"/>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37892" name="Chart" r:id="rId7" imgW="4572000" imgH="5143500" progId="MSGraph.Chart.8">
                  <p:embed followColorScheme="full"/>
                </p:oleObj>
              </mc:Choice>
              <mc:Fallback>
                <p:oleObj name="Chart" r:id="rId7" imgW="4572000" imgH="514350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ResponseCounter" hidden="1"/>
          <p:cNvGrpSpPr/>
          <p:nvPr>
            <p:custDataLst>
              <p:tags r:id="rId4"/>
            </p:custDataLst>
          </p:nvPr>
        </p:nvGrpSpPr>
        <p:grpSpPr>
          <a:xfrm>
            <a:off x="127000" y="4191000"/>
            <a:ext cx="508000" cy="2540000"/>
            <a:chOff x="292100" y="4025900"/>
            <a:chExt cx="508000" cy="2540000"/>
          </a:xfrm>
        </p:grpSpPr>
        <p:sp>
          <p:nvSpPr>
            <p:cNvPr id="5" name="RCCan" hidden="1"/>
            <p:cNvSpPr/>
            <p:nvPr/>
          </p:nvSpPr>
          <p:spPr>
            <a:xfrm>
              <a:off x="292100" y="4025900"/>
              <a:ext cx="508000" cy="2540000"/>
            </a:xfrm>
            <a:prstGeom prst="can">
              <a:avLst>
                <a:gd name="adj" fmla="val 10000"/>
              </a:avLst>
            </a:prstGeom>
            <a:gradFill flip="none" rotWithShape="1">
              <a:gsLst>
                <a:gs pos="50000">
                  <a:srgbClr val="5E9EFF"/>
                </a:gs>
                <a:gs pos="30001">
                  <a:srgbClr val="85C2FF"/>
                </a:gs>
                <a:gs pos="15000">
                  <a:srgbClr val="C4D6EB"/>
                </a:gs>
                <a:gs pos="0">
                  <a:srgbClr val="FFEBFA"/>
                </a:gs>
                <a:gs pos="70000">
                  <a:srgbClr val="85C2FF"/>
                </a:gs>
                <a:gs pos="85000">
                  <a:srgbClr val="C4D6EB"/>
                </a:gs>
                <a:gs pos="100000">
                  <a:srgbClr val="FFEBFA"/>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latin typeface="Tahoma"/>
                </a:rPr>
                <a:t>70%</a:t>
              </a:r>
              <a:endParaRPr lang="en-US" sz="1200" b="1">
                <a:latin typeface="Tahoma"/>
              </a:endParaRPr>
            </a:p>
          </p:txBody>
        </p:sp>
        <p:sp>
          <p:nvSpPr>
            <p:cNvPr id="6" name="RCFloat" hidden="1"/>
            <p:cNvSpPr/>
            <p:nvPr/>
          </p:nvSpPr>
          <p:spPr>
            <a:xfrm>
              <a:off x="304800" y="4635500"/>
              <a:ext cx="482600" cy="508000"/>
            </a:xfrm>
            <a:prstGeom prst="can">
              <a:avLst>
                <a:gd name="adj" fmla="val 50000"/>
              </a:avLst>
            </a:prstGeom>
            <a:gradFill flip="none" rotWithShape="1">
              <a:gsLst>
                <a:gs pos="0">
                  <a:srgbClr val="708090"/>
                </a:gs>
                <a:gs pos="100000">
                  <a:srgbClr val="EEECE1">
                    <a:tint val="42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PAnswers"/>
          <p:cNvSpPr>
            <a:spLocks noGrp="1"/>
          </p:cNvSpPr>
          <p:nvPr>
            <p:ph type="body" idx="1"/>
            <p:custDataLst>
              <p:tags r:id="rId5"/>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In class time</a:t>
            </a:r>
          </a:p>
          <a:p>
            <a:pPr marL="514350" indent="-514350">
              <a:buFont typeface="Arial" pitchFamily="34" charset="0"/>
              <a:buAutoNum type="arabicPeriod"/>
            </a:pPr>
            <a:r>
              <a:rPr lang="en-US" dirty="0" smtClean="0"/>
              <a:t>Supervised time in and outside of class</a:t>
            </a:r>
          </a:p>
          <a:p>
            <a:pPr marL="514350" indent="-514350">
              <a:buFont typeface="Arial" pitchFamily="34" charset="0"/>
              <a:buAutoNum type="arabicPeriod"/>
            </a:pPr>
            <a:r>
              <a:rPr lang="en-US" dirty="0" smtClean="0"/>
              <a:t>Assigned time to a student</a:t>
            </a:r>
            <a:endParaRPr lang="en-US" dirty="0"/>
          </a:p>
        </p:txBody>
      </p:sp>
    </p:spTree>
    <p:custDataLst>
      <p:tags r:id="rId2"/>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4525963"/>
          </a:xfrm>
        </p:spPr>
        <p:txBody>
          <a:bodyPr>
            <a:normAutofit fontScale="92500" lnSpcReduction="20000"/>
          </a:bodyPr>
          <a:lstStyle/>
          <a:p>
            <a:r>
              <a:rPr lang="en-US" dirty="0" smtClean="0"/>
              <a:t>Sometimes students will have questions that as an instructor you might not have thought of. And I use them the next day in class by just bouncing them back to the students. Instead of explaining to them what the answer to the question is, I just pose their question [to the class using clickers]. I’ve had some students come to me at the end of the lecture saying, ‘Professor Mazur, that question you asked me, that was exactly the question I had.’ And I look at the student and say, ‘That was your question!’”</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Clickers?</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sz="3400" b="1" dirty="0" smtClean="0"/>
              <a:t>Maintain students’ attention during a lecture. </a:t>
            </a:r>
          </a:p>
          <a:p>
            <a:r>
              <a:rPr lang="en-US" sz="3400" b="1" dirty="0" smtClean="0"/>
              <a:t>Promote active student engagement during a lecture..</a:t>
            </a:r>
          </a:p>
          <a:p>
            <a:r>
              <a:rPr lang="en-US" sz="3400" b="1" dirty="0" smtClean="0"/>
              <a:t>Promote discussion and collaboration among students during class</a:t>
            </a:r>
          </a:p>
          <a:p>
            <a:r>
              <a:rPr lang="en-US" sz="3400" b="1" dirty="0" smtClean="0"/>
              <a:t>Encourage participation from each and every student in a class</a:t>
            </a:r>
          </a:p>
          <a:p>
            <a:r>
              <a:rPr lang="en-US" sz="3400" b="1" dirty="0" smtClean="0"/>
              <a:t>Create a safe space for shy and unsure students to participate in class. </a:t>
            </a:r>
          </a:p>
          <a:p>
            <a:r>
              <a:rPr lang="en-US" sz="3400" b="1" dirty="0" smtClean="0"/>
              <a:t>Enables students to respond anonymously to sensitive ethical, legal, and moral questions.</a:t>
            </a:r>
          </a:p>
          <a:p>
            <a:r>
              <a:rPr lang="en-US" sz="3400" b="1" dirty="0" smtClean="0"/>
              <a:t>Check for student understanding during class. </a:t>
            </a:r>
          </a:p>
          <a:p>
            <a:r>
              <a:rPr lang="en-US" sz="3400" b="1" dirty="0" smtClean="0"/>
              <a:t>Teach in a way that adapts to the immediate learning needs of his or her students</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ttles.jpg"/>
          <p:cNvPicPr>
            <a:picLocks noChangeAspect="1"/>
          </p:cNvPicPr>
          <p:nvPr/>
        </p:nvPicPr>
        <p:blipFill>
          <a:blip r:embed="rId2" cstate="print"/>
          <a:stretch>
            <a:fillRect/>
          </a:stretch>
        </p:blipFill>
        <p:spPr>
          <a:xfrm>
            <a:off x="-12647" y="1219200"/>
            <a:ext cx="9156647" cy="44135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lding-bottles.jpg"/>
          <p:cNvPicPr>
            <a:picLocks noChangeAspect="1"/>
          </p:cNvPicPr>
          <p:nvPr/>
        </p:nvPicPr>
        <p:blipFill>
          <a:blip r:embed="rId2" cstate="print"/>
          <a:stretch>
            <a:fillRect/>
          </a:stretch>
        </p:blipFill>
        <p:spPr>
          <a:xfrm>
            <a:off x="-304800" y="228600"/>
            <a:ext cx="9716025" cy="63445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ys-bottles.jpg"/>
          <p:cNvPicPr>
            <a:picLocks noChangeAspect="1"/>
          </p:cNvPicPr>
          <p:nvPr/>
        </p:nvPicPr>
        <p:blipFill>
          <a:blip r:embed="rId2" cstate="print"/>
          <a:stretch>
            <a:fillRect/>
          </a:stretch>
        </p:blipFill>
        <p:spPr>
          <a:xfrm>
            <a:off x="-533400" y="-76200"/>
            <a:ext cx="10427368" cy="6934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13.jpg"/>
          <p:cNvPicPr>
            <a:picLocks noChangeAspect="1"/>
          </p:cNvPicPr>
          <p:nvPr/>
        </p:nvPicPr>
        <p:blipFill>
          <a:blip r:embed="rId2" cstate="print"/>
          <a:stretch>
            <a:fillRect/>
          </a:stretch>
        </p:blipFill>
        <p:spPr>
          <a:xfrm>
            <a:off x="-1283368" y="0"/>
            <a:ext cx="10427368" cy="6934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de-discuss.jpg"/>
          <p:cNvPicPr>
            <a:picLocks noChangeAspect="1"/>
          </p:cNvPicPr>
          <p:nvPr/>
        </p:nvPicPr>
        <p:blipFill>
          <a:blip r:embed="rId2" cstate="print"/>
          <a:stretch>
            <a:fillRect/>
          </a:stretch>
        </p:blipFill>
        <p:spPr>
          <a:xfrm>
            <a:off x="-22917" y="1676400"/>
            <a:ext cx="9166917" cy="3657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17.jpg"/>
          <p:cNvPicPr>
            <a:picLocks noChangeAspect="1"/>
          </p:cNvPicPr>
          <p:nvPr/>
        </p:nvPicPr>
        <p:blipFill>
          <a:blip r:embed="rId2" cstate="print"/>
          <a:stretch>
            <a:fillRect/>
          </a:stretch>
        </p:blipFill>
        <p:spPr>
          <a:xfrm>
            <a:off x="-457200" y="0"/>
            <a:ext cx="10312783"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cussion1.jpg"/>
          <p:cNvPicPr>
            <a:picLocks noChangeAspect="1"/>
          </p:cNvPicPr>
          <p:nvPr/>
        </p:nvPicPr>
        <p:blipFill>
          <a:blip r:embed="rId2" cstate="print"/>
          <a:stretch>
            <a:fillRect/>
          </a:stretch>
        </p:blipFill>
        <p:spPr>
          <a:xfrm>
            <a:off x="-457200" y="0"/>
            <a:ext cx="10160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0"/>
  <p:tag name="PARTLISTDEFAULT" val="0"/>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True"/>
  <p:tag name="DELIMITERS" val="3.1"/>
  <p:tag name="TPFULLVERSION" val="4.2.3.231"/>
  <p:tag name="LUIDIAENABLED" val="False"/>
</p:tagLst>
</file>

<file path=ppt/tags/tag10.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6"/>
  <p:tag name="FONTSIZE" val="32"/>
  <p:tag name="BULLETTYPE" val="ppBulletArabicPeriod"/>
  <p:tag name="ANSWERTEXT" val="Yes&#10;No"/>
</p:tagLst>
</file>

<file path=ppt/tags/tag11.xml><?xml version="1.0" encoding="utf-8"?>
<p:tagLst xmlns:a="http://schemas.openxmlformats.org/drawingml/2006/main" xmlns:r="http://schemas.openxmlformats.org/officeDocument/2006/relationships" xmlns:p="http://schemas.openxmlformats.org/presentationml/2006/main">
  <p:tag name="SLIDEGUID" val="63818B311EF045B7BAACD9110941980D"/>
  <p:tag name="SLIDEID" val="63818B311EF045B7BAACD9110941980D"/>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What do we mean by a credit hour?"/>
  <p:tag name="ANSWERSALIAS" val="In class time|smicln|Supervised time in and outside of class|smicln|Assigned time to a student"/>
  <p:tag name="RESPONSESGATHERED" val="True"/>
  <p:tag name="TOTALRESPONSES" val="21"/>
  <p:tag name="RESPONSECOUNT" val="21"/>
  <p:tag name="SLICED" val="False"/>
  <p:tag name="RESPONSES" val="2;2;2;3;3;3;2;1;2;3;2;1;2;1;1;3;2;-;2;2;2;-;1;"/>
  <p:tag name="CHARTSTRINGSTD" val="5 11 5"/>
  <p:tag name="CHARTSTRINGREV" val="5 11 5"/>
  <p:tag name="CHARTSTRINGSTDPER" val="0.238095238095238 0.523809523809524 0.238095238095238"/>
  <p:tag name="CHARTSTRINGREVPER" val="0.238095238095238 0.523809523809524 0.238095238095238"/>
  <p:tag name="VALUES" val="No Value|smicln|No Value|smicln|No Value"/>
</p:tagLst>
</file>

<file path=ppt/tags/tag12.xml><?xml version="1.0" encoding="utf-8"?>
<p:tagLst xmlns:a="http://schemas.openxmlformats.org/drawingml/2006/main" xmlns:r="http://schemas.openxmlformats.org/officeDocument/2006/relationships" xmlns:p="http://schemas.openxmlformats.org/presentationml/2006/main">
  <p:tag name="CHARTTYPE" val="0"/>
</p:tagLst>
</file>

<file path=ppt/tags/tag13.xml><?xml version="1.0" encoding="utf-8"?>
<p:tagLst xmlns:a="http://schemas.openxmlformats.org/drawingml/2006/main" xmlns:r="http://schemas.openxmlformats.org/officeDocument/2006/relationships" xmlns:p="http://schemas.openxmlformats.org/presentationml/2006/main">
  <p:tag name="RCTYPE" val="Style_Tube"/>
  <p:tag name="STYLE" val="5"/>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80"/>
  <p:tag name="FONTSIZE" val="32"/>
  <p:tag name="BULLETTYPE" val="ppBulletArabicPeriod"/>
  <p:tag name="ANSWERTEXT" val="In class time&#10;Supervised time in and outside of class&#10;Assigned time to a student"/>
</p:tagLst>
</file>

<file path=ppt/tags/tag2.xml><?xml version="1.0" encoding="utf-8"?>
<p:tagLst xmlns:a="http://schemas.openxmlformats.org/drawingml/2006/main" xmlns:r="http://schemas.openxmlformats.org/officeDocument/2006/relationships" xmlns:p="http://schemas.openxmlformats.org/presentationml/2006/main">
  <p:tag name="SLIDEGUID" val="B1078E276C4F47EABFB72A3888A7BB05"/>
  <p:tag name="SLIDEID" val="B1078E276C4F47EABFB72A3888A7BB05"/>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Which water-related disease source do you consider of greatest importance, globally?"/>
  <p:tag name="ANSWERSALIAS" val="Water-borne pathogens|smicln|Inadequate water|smicln|Water-breeding insect vector|smicln|Water-borne toxicant"/>
  <p:tag name="VALUES" val="No Value|smicln|No Value|smicln|No Value|smicln|No Value"/>
  <p:tag name="RESPONSESGATHERED" val="True"/>
  <p:tag name="TOTALRESPONSES" val="23"/>
  <p:tag name="RESPONSECOUNT" val="23"/>
  <p:tag name="SLICED" val="False"/>
  <p:tag name="RESPONSES" val="2;2;1;2;2;2;1;1;2;3;2;1;1;1;1;2;2;4;2;2;1;1;4;"/>
  <p:tag name="CHARTSTRINGSTD" val="9 11 1 2"/>
  <p:tag name="CHARTSTRINGREV" val="2 1 11 9"/>
  <p:tag name="CHARTSTRINGSTDPER" val="0.391304347826087 0.478260869565217 0.0434782608695652 0.0869565217391304"/>
  <p:tag name="CHARTSTRINGREVPER" val="0.0869565217391304 0.0434782608695652 0.478260869565217 0.391304347826087"/>
</p:tagLst>
</file>

<file path=ppt/tags/tag3.xml><?xml version="1.0" encoding="utf-8"?>
<p:tagLst xmlns:a="http://schemas.openxmlformats.org/drawingml/2006/main" xmlns:r="http://schemas.openxmlformats.org/officeDocument/2006/relationships" xmlns:p="http://schemas.openxmlformats.org/presentationml/2006/main">
  <p:tag name="CHARTTYPE" val="0"/>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88"/>
  <p:tag name="FONTSIZE" val="32"/>
  <p:tag name="BULLETTYPE" val="ppBulletArabicPeriod"/>
  <p:tag name="ANSWERTEXT" val="Water-borne pathogens&#10;Inadequate water&#10;Water-breeding insect vector&#10;Water-borne toxicant"/>
</p:tagLst>
</file>

<file path=ppt/tags/tag5.xml><?xml version="1.0" encoding="utf-8"?>
<p:tagLst xmlns:a="http://schemas.openxmlformats.org/drawingml/2006/main" xmlns:r="http://schemas.openxmlformats.org/officeDocument/2006/relationships" xmlns:p="http://schemas.openxmlformats.org/presentationml/2006/main">
  <p:tag name="SLIDEGUID" val="B1078E276C4F47EABFB72A3888A7BB05"/>
  <p:tag name="SLIDEID" val="B1078E276C4F47EABFB72A3888A7BB05"/>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Which water-related disease source do you consider of greatest importance, globally?"/>
  <p:tag name="ANSWERSALIAS" val="Water-borne pathogens|smicln|Inadequate water|smicln|Water-breeding insect vector|smicln|Water-borne toxicant"/>
  <p:tag name="VALUES" val="No Value|smicln|No Value|smicln|No Value|smicln|No Value"/>
  <p:tag name="RESPONSECOUNT" val="3"/>
  <p:tag name="SLICED" val="False"/>
  <p:tag name="RESPONSES" val="3;2;1;"/>
  <p:tag name="CHARTSTRINGSTD" val="1 1 1 0"/>
  <p:tag name="CHARTSTRINGREV" val="0 1 1 1"/>
  <p:tag name="CHARTSTRINGSTDPER" val="0.333333333333333 0.333333333333333 0.333333333333333 0"/>
  <p:tag name="CHARTSTRINGREVPER" val="0 0.333333333333333 0.333333333333333 0.333333333333333"/>
  <p:tag name="RESPONSESGATHERED" val="False"/>
  <p:tag name="TOTALRESPONSES" val="0"/>
</p:tagLst>
</file>

<file path=ppt/tags/tag6.xml><?xml version="1.0" encoding="utf-8"?>
<p:tagLst xmlns:a="http://schemas.openxmlformats.org/drawingml/2006/main" xmlns:r="http://schemas.openxmlformats.org/officeDocument/2006/relationships" xmlns:p="http://schemas.openxmlformats.org/presentationml/2006/main">
  <p:tag name="CHARTTYPE" val="0"/>
</p:tagLst>
</file>

<file path=ppt/tags/tag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88"/>
  <p:tag name="FONTSIZE" val="32"/>
  <p:tag name="BULLETTYPE" val="ppBulletArabicPeriod"/>
  <p:tag name="ANSWERTEXT" val="Water-borne pathogens&#10;Inadequate water&#10;Water-breeding insect vector&#10;Water-borne toxicant"/>
</p:tagLst>
</file>

<file path=ppt/tags/tag8.xml><?xml version="1.0" encoding="utf-8"?>
<p:tagLst xmlns:a="http://schemas.openxmlformats.org/drawingml/2006/main" xmlns:r="http://schemas.openxmlformats.org/officeDocument/2006/relationships" xmlns:p="http://schemas.openxmlformats.org/presentationml/2006/main">
  <p:tag name="SLIDEGUID" val="E1D54DFD552F4BC8ACA1221B52349D0D"/>
  <p:tag name="SLIDEID" val="E1D54DFD552F4BC8ACA1221B52349D0D"/>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I have disinfected my own  drinking water&quot;"/>
  <p:tag name="ANSWERSALIAS" val="Yes|smicln|No"/>
  <p:tag name="RESPONSESGATHERED" val="True"/>
  <p:tag name="TOTALRESPONSES" val="19"/>
  <p:tag name="RESPONSECOUNT" val="19"/>
  <p:tag name="SLICED" val="False"/>
  <p:tag name="RESPONSES" val="2;-;1;2;2;2;1;-;1;1;-;2;1;2;2;1;2;1;1;1;2;-;1;"/>
  <p:tag name="CHARTSTRINGSTD" val="10 9"/>
  <p:tag name="CHARTSTRINGREV" val="9 10"/>
  <p:tag name="CHARTSTRINGSTDPER" val="0.526315789473684 0.473684210526316"/>
  <p:tag name="CHARTSTRINGREVPER" val="0.473684210526316 0.526315789473684"/>
  <p:tag name="VALUES" val="No Value|smicln|No Value"/>
</p:tagLst>
</file>

<file path=ppt/tags/tag9.xml><?xml version="1.0" encoding="utf-8"?>
<p:tagLst xmlns:a="http://schemas.openxmlformats.org/drawingml/2006/main" xmlns:r="http://schemas.openxmlformats.org/officeDocument/2006/relationships" xmlns:p="http://schemas.openxmlformats.org/presentationml/2006/main">
  <p:tag name="CHARTTYP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469</Words>
  <Application>Microsoft Macintosh PowerPoint</Application>
  <PresentationFormat>On-screen Show (4:3)</PresentationFormat>
  <Paragraphs>35</Paragraphs>
  <Slides>22</Slides>
  <Notes>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Chart</vt:lpstr>
      <vt:lpstr> Engaging Students in a  Large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water-related disease source do you consider of greatest importance, globally?</vt:lpstr>
      <vt:lpstr>Which water-related disease source do you consider of greatest importance, globally?</vt:lpstr>
      <vt:lpstr>“I have disinfected my own  drinking water"</vt:lpstr>
      <vt:lpstr>What are Clickers</vt:lpstr>
      <vt:lpstr>PowerPoint Presentation</vt:lpstr>
      <vt:lpstr>What do we mean by a credit hour?</vt:lpstr>
      <vt:lpstr>PowerPoint Presentation</vt:lpstr>
      <vt:lpstr>Why Use Clickers?</vt:lpstr>
    </vt:vector>
  </TitlesOfParts>
  <Company>Boston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with Clickers at MUHAS</dc:title>
  <dc:creator>rschadt</dc:creator>
  <cp:lastModifiedBy>Karen Tombs</cp:lastModifiedBy>
  <cp:revision>8</cp:revision>
  <dcterms:created xsi:type="dcterms:W3CDTF">2012-03-13T21:37:02Z</dcterms:created>
  <dcterms:modified xsi:type="dcterms:W3CDTF">2012-04-08T20:43:23Z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1098387907</vt:i4>
  </property>
  <property fmtid="{D5CDD505-2E9C-101B-9397-08002B2CF9AE}" pid="3" name="_NewReviewCycle">
    <vt:lpwstr/>
  </property>
  <property fmtid="{D5CDD505-2E9C-101B-9397-08002B2CF9AE}" pid="4" name="_EmailSubject">
    <vt:lpwstr>MUHAS March Report</vt:lpwstr>
  </property>
  <property fmtid="{D5CDD505-2E9C-101B-9397-08002B2CF9AE}" pid="5" name="_AuthorEmail">
    <vt:lpwstr>rschadt@bu.edu</vt:lpwstr>
  </property>
  <property fmtid="{D5CDD505-2E9C-101B-9397-08002B2CF9AE}" pid="6" name="_AuthorEmailDisplayName">
    <vt:lpwstr>Schadt, Robert W</vt:lpwstr>
  </property>
</Properties>
</file>